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7" r:id="rId3"/>
  </p:sldMasterIdLst>
  <p:notesMasterIdLst>
    <p:notesMasterId r:id="rId21"/>
  </p:notesMasterIdLst>
  <p:sldIdLst>
    <p:sldId id="273" r:id="rId4"/>
    <p:sldId id="271" r:id="rId5"/>
    <p:sldId id="272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5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35" autoAdjust="0"/>
  </p:normalViewPr>
  <p:slideViewPr>
    <p:cSldViewPr>
      <p:cViewPr>
        <p:scale>
          <a:sx n="80" d="100"/>
          <a:sy n="80" d="100"/>
        </p:scale>
        <p:origin x="-1445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D30D0-306F-4212-B870-47653FB624A3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74DE6-69E8-44EC-8C20-0FBA76C3DEA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Département vente</a:t>
            </a:r>
          </a:p>
          <a:p>
            <a:r>
              <a:rPr lang="fr-FR" dirty="0" smtClean="0"/>
              <a:t>L'agent de voyage travaille</a:t>
            </a:r>
            <a:r>
              <a:rPr lang="fr-FR" b="1" dirty="0" smtClean="0"/>
              <a:t> au contact direct du public</a:t>
            </a:r>
            <a:r>
              <a:rPr lang="fr-FR" dirty="0" smtClean="0"/>
              <a:t> et communique avec le client pour identifier ses exigences spécifiques.</a:t>
            </a:r>
          </a:p>
          <a:p>
            <a:endParaRPr lang="fr-FR" b="1" dirty="0" smtClean="0"/>
          </a:p>
          <a:p>
            <a:r>
              <a:rPr lang="fr-FR" dirty="0" smtClean="0"/>
              <a:t>Département Qualité</a:t>
            </a:r>
          </a:p>
          <a:p>
            <a:r>
              <a:rPr lang="fr-FR" dirty="0" smtClean="0"/>
              <a:t>Toutes agences de voyages travaillent autour de la qualité. Que ce soit pour la vente de produits ou de services. La qualité est omniprésente.</a:t>
            </a:r>
          </a:p>
          <a:p>
            <a:r>
              <a:rPr lang="fr-FR" b="1" dirty="0" smtClean="0"/>
              <a:t>Département commerciale et production </a:t>
            </a:r>
          </a:p>
          <a:p>
            <a:pPr lvl="0"/>
            <a:r>
              <a:rPr lang="fr-FR" dirty="0" smtClean="0"/>
              <a:t>Créer des produits touristiques et/ou développer une gamme de produits</a:t>
            </a:r>
          </a:p>
          <a:p>
            <a:pPr lvl="0"/>
            <a:r>
              <a:rPr lang="fr-FR" dirty="0" smtClean="0"/>
              <a:t>Etablir des contrats hôteliers avec les établissements d’hébergement</a:t>
            </a:r>
          </a:p>
          <a:p>
            <a:pPr lvl="0"/>
            <a:r>
              <a:rPr lang="fr-FR" dirty="0" smtClean="0"/>
              <a:t>Contribuer à la fixation des prix de vente des produits touristiques</a:t>
            </a:r>
          </a:p>
          <a:p>
            <a:endParaRPr lang="fr-FR" b="1" dirty="0" smtClean="0"/>
          </a:p>
          <a:p>
            <a:r>
              <a:rPr lang="fr-FR" b="1" u="sng" dirty="0" smtClean="0"/>
              <a:t>Département Technique </a:t>
            </a:r>
          </a:p>
          <a:p>
            <a:pPr lvl="0"/>
            <a:r>
              <a:rPr lang="fr-FR" dirty="0" smtClean="0"/>
              <a:t>Les développeurs web sont repartis sur deux l’un pour le Back office et l’autre pour le</a:t>
            </a:r>
          </a:p>
          <a:p>
            <a:r>
              <a:rPr lang="fr-FR" dirty="0" smtClean="0"/>
              <a:t>Font office et assure la gestion des droits d’accès de chaque département de l’agence</a:t>
            </a:r>
          </a:p>
          <a:p>
            <a:r>
              <a:rPr lang="fr-FR" dirty="0" smtClean="0"/>
              <a:t>Ce département assure la maintenance des deux plateformes de l’agence qui sont reliés entre eux </a:t>
            </a:r>
            <a:r>
              <a:rPr lang="fr-FR" dirty="0" err="1" smtClean="0"/>
              <a:t>Resabooking</a:t>
            </a:r>
            <a:r>
              <a:rPr lang="fr-FR" dirty="0" smtClean="0"/>
              <a:t> et </a:t>
            </a:r>
            <a:r>
              <a:rPr lang="fr-FR" dirty="0" err="1" smtClean="0"/>
              <a:t>Tunisiebooking</a:t>
            </a:r>
            <a:r>
              <a:rPr lang="fr-F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plateforme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Resabooking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 un système de gestion de contenu qui relié tous les départements entre eux. Chaque département à un accès limité sur son interface de travail.</a:t>
            </a:r>
          </a:p>
          <a:p>
            <a:endParaRPr lang="fr-FR" b="1" u="sng" dirty="0" smtClean="0"/>
          </a:p>
          <a:p>
            <a:r>
              <a:rPr lang="fr-FR" b="1" u="sng" dirty="0" smtClean="0"/>
              <a:t>Département marketing </a:t>
            </a:r>
          </a:p>
          <a:p>
            <a:r>
              <a:rPr lang="fr-FR" dirty="0" smtClean="0"/>
              <a:t>animer et à fédérer des communautés sur Internet pour les comptes de Tunisie Booking sur les réseaux sociaux : </a:t>
            </a:r>
            <a:r>
              <a:rPr lang="fr-FR" dirty="0" err="1" smtClean="0"/>
              <a:t>Facebook</a:t>
            </a:r>
            <a:r>
              <a:rPr lang="fr-FR" dirty="0" smtClean="0"/>
              <a:t>, </a:t>
            </a:r>
            <a:r>
              <a:rPr lang="fr-FR" dirty="0" err="1" smtClean="0"/>
              <a:t>YouTube</a:t>
            </a:r>
            <a:r>
              <a:rPr lang="fr-FR" dirty="0" smtClean="0"/>
              <a:t>, </a:t>
            </a:r>
            <a:r>
              <a:rPr lang="fr-FR" dirty="0" err="1" smtClean="0"/>
              <a:t>Instagram</a:t>
            </a:r>
            <a:r>
              <a:rPr lang="fr-FR" dirty="0" smtClean="0"/>
              <a:t>, </a:t>
            </a:r>
            <a:r>
              <a:rPr lang="fr-FR" dirty="0" err="1" smtClean="0"/>
              <a:t>twitter</a:t>
            </a:r>
            <a:r>
              <a:rPr lang="fr-FR" dirty="0" smtClean="0"/>
              <a:t>… et professionnels : </a:t>
            </a:r>
            <a:r>
              <a:rPr lang="fr-FR" dirty="0" err="1" smtClean="0"/>
              <a:t>LinkedIn</a:t>
            </a:r>
            <a:r>
              <a:rPr lang="fr-FR" dirty="0" smtClean="0"/>
              <a:t>…</a:t>
            </a:r>
          </a:p>
          <a:p>
            <a:r>
              <a:rPr lang="fr-FR" dirty="0" smtClean="0"/>
              <a:t>la production quotidienne de contenus du site web</a:t>
            </a:r>
            <a:endParaRPr lang="fr-FR" b="1" u="sng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Identifiez les besoins spécifiques de l'inventaire de la société.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- Définissez les objectifs du site web, tels que la gestion efficace de l'inventaire, la mise à jour en temps réel, l'accès sécurisé,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rect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angle isocè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rect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angle isocè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pPr defTabSz="512064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pPr defTabSz="5120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pPr defTabSz="512064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2064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ctr" defTabSz="640080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400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0065" indent="-200025" algn="l" defTabSz="64008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B6E481BD-9FC0-4F2B-B170-F5A2AF2058E6}" type="datetimeFigureOut">
              <a:rPr lang="fr-FR" smtClean="0"/>
              <a:pPr/>
              <a:t>08/03/2024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F2482ED7-B02A-4841-BBEA-169369978BB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3568" y="1628800"/>
            <a:ext cx="7391400" cy="889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4900" dirty="0" smtClean="0">
                <a:solidFill>
                  <a:srgbClr val="0070C0"/>
                </a:solidFill>
                <a:latin typeface="+mj-lt"/>
              </a:rPr>
              <a:t>PRESENTATION DE STAGE</a:t>
            </a:r>
            <a:endParaRPr lang="en-US" sz="49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51720" y="3284984"/>
            <a:ext cx="3876651" cy="212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en-US" sz="2000" dirty="0" smtClean="0">
                <a:solidFill>
                  <a:srgbClr val="FF0000"/>
                </a:solidFill>
                <a:latin typeface="Coco Gothic Bold"/>
              </a:rPr>
              <a:t>Élaboré par : Dhafer Ben Salem</a:t>
            </a:r>
          </a:p>
        </p:txBody>
      </p:sp>
      <p:pic>
        <p:nvPicPr>
          <p:cNvPr id="9" name="Picture 2" descr="logo_Iset-djerb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0200"/>
            <a:ext cx="1002857" cy="1080000"/>
          </a:xfrm>
          <a:prstGeom prst="rect">
            <a:avLst/>
          </a:prstGeom>
          <a:noFill/>
        </p:spPr>
      </p:pic>
      <p:pic>
        <p:nvPicPr>
          <p:cNvPr id="10" name="Imag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275" y="376767"/>
            <a:ext cx="918000" cy="1082225"/>
          </a:xfrm>
          <a:prstGeom prst="rect">
            <a:avLst/>
          </a:prstGeom>
          <a:noFill/>
        </p:spPr>
      </p:pic>
      <p:sp>
        <p:nvSpPr>
          <p:cNvPr id="7" name="TextBox 4"/>
          <p:cNvSpPr txBox="1"/>
          <p:nvPr/>
        </p:nvSpPr>
        <p:spPr>
          <a:xfrm>
            <a:off x="2339752" y="3645024"/>
            <a:ext cx="3096344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en-US" sz="2000" dirty="0" smtClean="0">
                <a:solidFill>
                  <a:srgbClr val="FF0000"/>
                </a:solidFill>
                <a:latin typeface="Coco Gothic Bold"/>
              </a:rPr>
              <a:t>Encadré par : Imed Jouili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1835696" y="4005064"/>
            <a:ext cx="525658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fr-FR" sz="2000" dirty="0" smtClean="0">
                <a:solidFill>
                  <a:srgbClr val="FF0000"/>
                </a:solidFill>
                <a:latin typeface="Coco Gothic Bold"/>
              </a:rPr>
              <a:t>Organisme d’accueil: Spring Travel Services</a:t>
            </a:r>
          </a:p>
          <a:p>
            <a:pPr algn="ctr">
              <a:lnSpc>
                <a:spcPts val="1630"/>
              </a:lnSpc>
            </a:pPr>
            <a:endParaRPr lang="en-US" sz="1700" dirty="0" smtClean="0">
              <a:solidFill>
                <a:srgbClr val="FFFDF7"/>
              </a:solidFill>
              <a:latin typeface="Coco Gothic Bold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688" y="4509120"/>
            <a:ext cx="5005064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908720"/>
            <a:ext cx="3082230" cy="5040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536" y="1628800"/>
            <a:ext cx="2742307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authentification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080" y="980728"/>
            <a:ext cx="3298254" cy="5040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84168" y="1628800"/>
            <a:ext cx="1739280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employé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179512" y="0"/>
            <a:ext cx="42484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graphiques</a:t>
            </a:r>
            <a:endParaRPr lang="en-US" sz="3200" dirty="0"/>
          </a:p>
        </p:txBody>
      </p:sp>
      <p:pic>
        <p:nvPicPr>
          <p:cNvPr id="16" name="Image 15" descr="log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988840"/>
            <a:ext cx="4572000" cy="4464496"/>
          </a:xfrm>
          <a:prstGeom prst="rect">
            <a:avLst/>
          </a:prstGeom>
        </p:spPr>
      </p:pic>
      <p:pic>
        <p:nvPicPr>
          <p:cNvPr id="17" name="Image 16" descr="employ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916832"/>
            <a:ext cx="4572000" cy="4536504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395536" y="6497960"/>
            <a:ext cx="432048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8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052736"/>
            <a:ext cx="3082230" cy="5040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536" y="1628800"/>
            <a:ext cx="2742307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liste employé</a:t>
            </a:r>
            <a:endParaRPr lang="en-US" sz="1500" dirty="0" smtClean="0"/>
          </a:p>
          <a:p>
            <a:pPr>
              <a:lnSpc>
                <a:spcPts val="1914"/>
              </a:lnSpc>
            </a:pP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1052736"/>
            <a:ext cx="3298254" cy="5040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84168" y="1628800"/>
            <a:ext cx="1739280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modifier employé</a:t>
            </a:r>
            <a:endParaRPr lang="en-US" sz="1500" dirty="0"/>
          </a:p>
        </p:txBody>
      </p:sp>
      <p:pic>
        <p:nvPicPr>
          <p:cNvPr id="13" name="Image 12" descr="listeem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916832"/>
            <a:ext cx="4650788" cy="4464496"/>
          </a:xfrm>
          <a:prstGeom prst="rect">
            <a:avLst/>
          </a:prstGeom>
        </p:spPr>
      </p:pic>
      <p:pic>
        <p:nvPicPr>
          <p:cNvPr id="15" name="Image 14" descr="modifiemp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4008" y="1916832"/>
            <a:ext cx="4499992" cy="4464496"/>
          </a:xfrm>
          <a:prstGeom prst="rect">
            <a:avLst/>
          </a:prstGeom>
        </p:spPr>
      </p:pic>
      <p:sp>
        <p:nvSpPr>
          <p:cNvPr id="20" name="Shape 5"/>
          <p:cNvSpPr/>
          <p:nvPr/>
        </p:nvSpPr>
        <p:spPr>
          <a:xfrm>
            <a:off x="1547664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Shape 5"/>
          <p:cNvSpPr/>
          <p:nvPr/>
        </p:nvSpPr>
        <p:spPr>
          <a:xfrm>
            <a:off x="6660232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67544" y="6453336"/>
            <a:ext cx="648072" cy="404664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9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052736"/>
            <a:ext cx="3082230" cy="5040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536" y="1628800"/>
            <a:ext cx="2742307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materiel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1052736"/>
            <a:ext cx="3298254" cy="5040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84168" y="1628800"/>
            <a:ext cx="1739280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list materiel</a:t>
            </a:r>
            <a:endParaRPr lang="en-US" sz="1500" dirty="0"/>
          </a:p>
        </p:txBody>
      </p:sp>
      <p:pic>
        <p:nvPicPr>
          <p:cNvPr id="12" name="Image 11" descr="materie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988840"/>
            <a:ext cx="4499992" cy="4320480"/>
          </a:xfrm>
          <a:prstGeom prst="rect">
            <a:avLst/>
          </a:prstGeom>
        </p:spPr>
      </p:pic>
      <p:pic>
        <p:nvPicPr>
          <p:cNvPr id="13" name="Image 12" descr="listema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9992" y="1988840"/>
            <a:ext cx="4644008" cy="4320480"/>
          </a:xfrm>
          <a:prstGeom prst="rect">
            <a:avLst/>
          </a:prstGeom>
        </p:spPr>
      </p:pic>
      <p:sp>
        <p:nvSpPr>
          <p:cNvPr id="15" name="Shape 5"/>
          <p:cNvSpPr/>
          <p:nvPr/>
        </p:nvSpPr>
        <p:spPr>
          <a:xfrm>
            <a:off x="1547664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hape 5"/>
          <p:cNvSpPr/>
          <p:nvPr/>
        </p:nvSpPr>
        <p:spPr>
          <a:xfrm>
            <a:off x="6732240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67544" y="6381328"/>
            <a:ext cx="648072" cy="47667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10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052736"/>
            <a:ext cx="3082230" cy="504056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1052736"/>
            <a:ext cx="3298254" cy="5040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84168" y="1628800"/>
            <a:ext cx="1739280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département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83568" y="1700808"/>
            <a:ext cx="2232248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modifier materiel</a:t>
            </a:r>
            <a:endParaRPr lang="en-US" sz="1500" dirty="0"/>
          </a:p>
        </p:txBody>
      </p:sp>
      <p:pic>
        <p:nvPicPr>
          <p:cNvPr id="13" name="Image 12" descr="modifema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060848"/>
            <a:ext cx="4427984" cy="4320480"/>
          </a:xfrm>
          <a:prstGeom prst="rect">
            <a:avLst/>
          </a:prstGeom>
        </p:spPr>
      </p:pic>
      <p:pic>
        <p:nvPicPr>
          <p:cNvPr id="15" name="Image 14" descr="loca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7984" y="1988840"/>
            <a:ext cx="4716016" cy="4392488"/>
          </a:xfrm>
          <a:prstGeom prst="rect">
            <a:avLst/>
          </a:prstGeom>
        </p:spPr>
      </p:pic>
      <p:sp>
        <p:nvSpPr>
          <p:cNvPr id="16" name="Shape 5"/>
          <p:cNvSpPr/>
          <p:nvPr/>
        </p:nvSpPr>
        <p:spPr>
          <a:xfrm>
            <a:off x="1547664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7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5"/>
          <p:cNvSpPr/>
          <p:nvPr/>
        </p:nvSpPr>
        <p:spPr>
          <a:xfrm>
            <a:off x="6660232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8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67544" y="6381328"/>
            <a:ext cx="648072" cy="47667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052736"/>
            <a:ext cx="3082230" cy="504056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1052736"/>
            <a:ext cx="3298254" cy="5040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7544" y="1700808"/>
            <a:ext cx="2304256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liste département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6012160" y="1628800"/>
            <a:ext cx="1872208" cy="28803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catégorie</a:t>
            </a:r>
            <a:endParaRPr lang="en-US" sz="1500" dirty="0"/>
          </a:p>
        </p:txBody>
      </p:sp>
      <p:pic>
        <p:nvPicPr>
          <p:cNvPr id="15" name="Image 14" descr="listeloca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988840"/>
            <a:ext cx="4572000" cy="3960440"/>
          </a:xfrm>
          <a:prstGeom prst="rect">
            <a:avLst/>
          </a:prstGeom>
        </p:spPr>
      </p:pic>
      <p:pic>
        <p:nvPicPr>
          <p:cNvPr id="16" name="Image 15" descr="categori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988840"/>
            <a:ext cx="4572000" cy="3177816"/>
          </a:xfrm>
          <a:prstGeom prst="rect">
            <a:avLst/>
          </a:prstGeom>
        </p:spPr>
      </p:pic>
      <p:sp>
        <p:nvSpPr>
          <p:cNvPr id="17" name="Shape 5"/>
          <p:cNvSpPr/>
          <p:nvPr/>
        </p:nvSpPr>
        <p:spPr>
          <a:xfrm>
            <a:off x="1547664" y="1052736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9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Shape 5"/>
          <p:cNvSpPr/>
          <p:nvPr/>
        </p:nvSpPr>
        <p:spPr>
          <a:xfrm>
            <a:off x="6660232" y="1052736"/>
            <a:ext cx="576064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67544" y="6381328"/>
            <a:ext cx="648072" cy="47667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12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052736"/>
            <a:ext cx="3082230" cy="504056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1052736"/>
            <a:ext cx="3298254" cy="5040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7544" y="1700808"/>
            <a:ext cx="2304256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inventaire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179512" y="0"/>
            <a:ext cx="42484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graphiques</a:t>
            </a:r>
            <a:endParaRPr lang="en-US" sz="3200" dirty="0"/>
          </a:p>
        </p:txBody>
      </p:sp>
      <p:sp>
        <p:nvSpPr>
          <p:cNvPr id="13" name="Text 6"/>
          <p:cNvSpPr/>
          <p:nvPr/>
        </p:nvSpPr>
        <p:spPr>
          <a:xfrm>
            <a:off x="6012160" y="1628800"/>
            <a:ext cx="1872208" cy="28803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Interfaces liste inventaire</a:t>
            </a:r>
            <a:endParaRPr lang="en-US" sz="1500" dirty="0"/>
          </a:p>
        </p:txBody>
      </p:sp>
      <p:pic>
        <p:nvPicPr>
          <p:cNvPr id="12" name="Image 11" descr="inventai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" y="1988840"/>
            <a:ext cx="4572000" cy="4248472"/>
          </a:xfrm>
          <a:prstGeom prst="rect">
            <a:avLst/>
          </a:prstGeom>
        </p:spPr>
      </p:pic>
      <p:pic>
        <p:nvPicPr>
          <p:cNvPr id="15" name="Image 14" descr="listeinv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1988840"/>
            <a:ext cx="4572000" cy="4248472"/>
          </a:xfrm>
          <a:prstGeom prst="rect">
            <a:avLst/>
          </a:prstGeom>
        </p:spPr>
      </p:pic>
      <p:sp>
        <p:nvSpPr>
          <p:cNvPr id="16" name="Shape 5"/>
          <p:cNvSpPr/>
          <p:nvPr/>
        </p:nvSpPr>
        <p:spPr>
          <a:xfrm>
            <a:off x="1547664" y="1052736"/>
            <a:ext cx="576064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11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5"/>
          <p:cNvSpPr/>
          <p:nvPr/>
        </p:nvSpPr>
        <p:spPr>
          <a:xfrm>
            <a:off x="6660232" y="1052736"/>
            <a:ext cx="576064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  <p:txBody>
          <a:bodyPr/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12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467544" y="6381328"/>
            <a:ext cx="648072" cy="47667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520749" y="1263056"/>
            <a:ext cx="3471863" cy="578644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3828"/>
              </a:lnSpc>
            </a:pPr>
            <a:r>
              <a:rPr lang="en-US" sz="31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général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520750" y="2264073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7" name="Text 4"/>
          <p:cNvSpPr/>
          <p:nvPr/>
        </p:nvSpPr>
        <p:spPr>
          <a:xfrm>
            <a:off x="634008" y="2298799"/>
            <a:ext cx="8587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972071" y="2327672"/>
            <a:ext cx="2080468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Expérience enrichissante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72071" y="2728019"/>
            <a:ext cx="2387501" cy="1480840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ts val="1959"/>
              </a:lnSpc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 stage chez TUNISIE BOOKING a été très instructif. Au cours de ces quatre semaines, j'ai pu observer le fonctionnement d'une agence de voyage.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3498429" y="2264073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3597102" y="2298799"/>
            <a:ext cx="11504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3949750" y="2327672"/>
            <a:ext cx="1852241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Compétences acquises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949750" y="2728019"/>
            <a:ext cx="2387501" cy="1184672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ts val="1959"/>
              </a:lnSpc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J’ai acquis une solide base en développement informatique, et j’ai développé me compétences en travaillant sur mon projet.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20750" y="4538663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5" name="Text 12"/>
          <p:cNvSpPr/>
          <p:nvPr/>
        </p:nvSpPr>
        <p:spPr>
          <a:xfrm>
            <a:off x="620688" y="4573389"/>
            <a:ext cx="11251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972071" y="4602262"/>
            <a:ext cx="1763986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bénéfique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972071" y="5002610"/>
            <a:ext cx="5365179" cy="592336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ts val="1959"/>
              </a:lnSpc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expérience a été en tout point bénéfique, tant sur le plan professionnel qu'humain.</a:t>
            </a:r>
            <a:endParaRPr lang="en-US" sz="12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192" y="0"/>
            <a:ext cx="2843808" cy="685800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395536" y="6237312"/>
            <a:ext cx="648072" cy="47667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14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209" y="316068"/>
            <a:ext cx="8665582" cy="6225867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EFE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512060">
                <a:lnSpc>
                  <a:spcPts val="815"/>
                </a:lnSpc>
              </a:pPr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62100" y="2463802"/>
            <a:ext cx="56769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512060">
              <a:lnSpc>
                <a:spcPts val="5375"/>
              </a:lnSpc>
            </a:pPr>
            <a:r>
              <a:rPr lang="en-US" sz="4000" dirty="0">
                <a:solidFill>
                  <a:srgbClr val="FF0000"/>
                </a:solidFill>
                <a:latin typeface="Coco Gothic Bold"/>
              </a:rPr>
              <a:t>MERCI </a:t>
            </a:r>
            <a:r>
              <a:rPr lang="en-US" sz="4000" dirty="0" smtClean="0">
                <a:solidFill>
                  <a:srgbClr val="FF0000"/>
                </a:solidFill>
                <a:latin typeface="Coco Gothic Bold"/>
              </a:rPr>
              <a:t>POUR VOTRE ATTENTION</a:t>
            </a:r>
            <a:endParaRPr lang="en-US" sz="4000" dirty="0">
              <a:solidFill>
                <a:srgbClr val="FF0000"/>
              </a:solidFill>
              <a:latin typeface="Coco Gothic Bold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95536" y="6021288"/>
            <a:ext cx="648072" cy="47667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742876" y="2089349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2876" y="2459534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2"/>
            </a:pP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Approche générale sur l’organisme d'accueil</a:t>
            </a:r>
          </a:p>
        </p:txBody>
      </p:sp>
      <p:sp>
        <p:nvSpPr>
          <p:cNvPr id="7" name="Text 4"/>
          <p:cNvSpPr/>
          <p:nvPr/>
        </p:nvSpPr>
        <p:spPr>
          <a:xfrm>
            <a:off x="742876" y="2829719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3"/>
            </a:pPr>
            <a:r>
              <a:rPr lang="fr-FR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différents départements de l’agence</a:t>
            </a:r>
          </a:p>
        </p:txBody>
      </p:sp>
      <p:sp>
        <p:nvSpPr>
          <p:cNvPr id="8" name="Text 5"/>
          <p:cNvSpPr/>
          <p:nvPr/>
        </p:nvSpPr>
        <p:spPr>
          <a:xfrm>
            <a:off x="742876" y="3199904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4"/>
            </a:pP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Développement d'une application</a:t>
            </a:r>
          </a:p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4"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2876" y="3570089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5"/>
            </a:pP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Diagramme de cas d’utilisation</a:t>
            </a:r>
          </a:p>
        </p:txBody>
      </p:sp>
      <p:sp>
        <p:nvSpPr>
          <p:cNvPr id="10" name="Text 7"/>
          <p:cNvSpPr/>
          <p:nvPr/>
        </p:nvSpPr>
        <p:spPr>
          <a:xfrm>
            <a:off x="742876" y="3940274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6"/>
            </a:pP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Diagramme de classe </a:t>
            </a:r>
          </a:p>
        </p:txBody>
      </p:sp>
      <p:sp>
        <p:nvSpPr>
          <p:cNvPr id="11" name="Text 8"/>
          <p:cNvSpPr/>
          <p:nvPr/>
        </p:nvSpPr>
        <p:spPr>
          <a:xfrm>
            <a:off x="742876" y="4310459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7"/>
            </a:pP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base de données</a:t>
            </a:r>
          </a:p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7"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2876" y="4680644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8"/>
            </a:pP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Interfaces graphiques</a:t>
            </a:r>
          </a:p>
          <a:p>
            <a:pPr marL="240030" indent="-240030">
              <a:lnSpc>
                <a:spcPts val="1959"/>
              </a:lnSpc>
              <a:buSzPct val="100000"/>
              <a:buFont typeface="+mj-lt"/>
              <a:buAutoNum type="arabicPeriod" startAt="8"/>
            </a:pPr>
            <a:endParaRPr lang="en-US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39552" y="98072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                  </a:t>
            </a:r>
            <a:r>
              <a:rPr lang="fr-F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Plan</a:t>
            </a:r>
            <a:endParaRPr lang="fr-FR" sz="40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0"/>
            <a:ext cx="3995936" cy="68580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5576" y="5085184"/>
            <a:ext cx="4451375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marL="240030" indent="-240030">
              <a:lnSpc>
                <a:spcPts val="1959"/>
              </a:lnSpc>
              <a:buSzPct val="100000"/>
            </a:pP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   Conclusion</a:t>
            </a:r>
            <a:endParaRPr lang="en-US" sz="1600" dirty="0"/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0" y="-169277"/>
            <a:ext cx="1847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15" name="ZoneTexte 14"/>
          <p:cNvSpPr txBox="1"/>
          <p:nvPr/>
        </p:nvSpPr>
        <p:spPr>
          <a:xfrm>
            <a:off x="0" y="119675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       </a:t>
            </a:r>
            <a:r>
              <a:rPr lang="fr-F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Introduction</a:t>
            </a:r>
            <a:endParaRPr lang="fr-FR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51520" y="1772816"/>
            <a:ext cx="4176464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 smtClean="0"/>
              <a:t>j’ai effectuer mon stage de perfectionnement au sein du département informatique de l'agence de voyage Spring Travel Services </a:t>
            </a:r>
            <a:r>
              <a:rPr lang="fr-FR" sz="1600" dirty="0" smtClean="0"/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 smtClean="0"/>
              <a:t>L'objectif </a:t>
            </a:r>
            <a:r>
              <a:rPr lang="fr-FR" sz="1600" dirty="0" smtClean="0"/>
              <a:t>principal de cette expérience était d'obtenir une vision globale du fonctionnement quotidien au sein de cette agence de voyage </a:t>
            </a:r>
            <a:r>
              <a:rPr lang="fr-FR" sz="1600" dirty="0" smtClean="0"/>
              <a:t>.</a:t>
            </a:r>
            <a:endParaRPr lang="fr-FR" sz="1600" dirty="0" smtClean="0"/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 smtClean="0"/>
              <a:t> </a:t>
            </a:r>
            <a:r>
              <a:rPr lang="fr-FR" sz="1600" dirty="0" smtClean="0"/>
              <a:t>réalisation d'un mini-projet </a:t>
            </a:r>
            <a:r>
              <a:rPr lang="fr-FR" sz="1600" dirty="0" smtClean="0">
                <a:solidFill>
                  <a:schemeClr val="bg1"/>
                </a:solidFill>
              </a:rPr>
              <a:t>.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9" name="Image 18" descr="téléchargement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836712"/>
            <a:ext cx="4499992" cy="4355554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683568" y="6309320"/>
            <a:ext cx="432048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611560" y="0"/>
            <a:ext cx="5904656" cy="788119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ts val="4593"/>
              </a:lnSpc>
            </a:pPr>
            <a:r>
              <a:rPr lang="en-US" sz="20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Approche générale sur l’organisme d'accueil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755576" y="620688"/>
            <a:ext cx="6912768" cy="8817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 smtClean="0"/>
              <a:t>Tunisie Booking est une marque exclusive de Spring Travel Services.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 smtClean="0"/>
              <a:t>fondée par: Monsieur Khaled Rojbi en 2004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 smtClean="0"/>
              <a:t>Localisée: Houmet Souk Djerba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 smtClean="0"/>
              <a:t>Nombre d’agences: 32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 smtClean="0"/>
              <a:t>Type de prestations 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 Hôtels en Tunisie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 Hôtels à l’étranger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 Vols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✓Outgoing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✓Omra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 smtClean="0"/>
              <a:t>Principaux partenaires 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 Hôtels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 Compagnies aériennes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✓To étrangers</a:t>
            </a:r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107504" y="6381328"/>
            <a:ext cx="432048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588"/>
            <a:ext cx="9144000" cy="6859588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9009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5656" y="2132856"/>
            <a:ext cx="5305202" cy="475258"/>
          </a:xfrm>
          <a:prstGeom prst="rect">
            <a:avLst/>
          </a:prstGeom>
          <a:noFill/>
          <a:ln/>
        </p:spPr>
        <p:txBody>
          <a:bodyPr wrap="none" lIns="64005" tIns="32003" rIns="64005" bIns="32003" rtlCol="0" anchor="t"/>
          <a:lstStyle/>
          <a:p>
            <a:pPr defTabSz="640048">
              <a:lnSpc>
                <a:spcPts val="3143"/>
              </a:lnSpc>
            </a:pPr>
            <a:r>
              <a:rPr lang="en-US" sz="2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Les différents départements de l’agence</a:t>
            </a:r>
            <a:endParaRPr lang="en-US" sz="2500" dirty="0">
              <a:solidFill>
                <a:prstClr val="black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998986" y="3169743"/>
            <a:ext cx="70544" cy="285056"/>
          </a:xfrm>
          <a:prstGeom prst="rect">
            <a:avLst/>
          </a:prstGeom>
          <a:noFill/>
          <a:ln/>
        </p:spPr>
        <p:txBody>
          <a:bodyPr wrap="none" lIns="64005" tIns="32003" rIns="64005" bIns="32003" rtlCol="0" anchor="t"/>
          <a:lstStyle/>
          <a:p>
            <a:pPr algn="ctr" defTabSz="640048">
              <a:lnSpc>
                <a:spcPts val="1886"/>
              </a:lnSpc>
            </a:pPr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987005" y="4441131"/>
            <a:ext cx="94506" cy="285056"/>
          </a:xfrm>
          <a:prstGeom prst="rect">
            <a:avLst/>
          </a:prstGeom>
          <a:noFill/>
          <a:ln/>
        </p:spPr>
        <p:txBody>
          <a:bodyPr wrap="none" lIns="64005" tIns="32003" rIns="64005" bIns="32003" rtlCol="0" anchor="t"/>
          <a:lstStyle/>
          <a:p>
            <a:pPr algn="ctr" defTabSz="640048">
              <a:lnSpc>
                <a:spcPts val="1886"/>
              </a:lnSpc>
            </a:pPr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1988047" y="5469235"/>
            <a:ext cx="92423" cy="285056"/>
          </a:xfrm>
          <a:prstGeom prst="rect">
            <a:avLst/>
          </a:prstGeom>
          <a:noFill/>
          <a:ln/>
        </p:spPr>
        <p:txBody>
          <a:bodyPr wrap="none" lIns="64005" tIns="32003" rIns="64005" bIns="32003" rtlCol="0" anchor="t"/>
          <a:lstStyle/>
          <a:p>
            <a:pPr algn="ctr" defTabSz="640048">
              <a:lnSpc>
                <a:spcPts val="1886"/>
              </a:lnSpc>
            </a:pPr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73" name="Shape 14"/>
          <p:cNvSpPr/>
          <p:nvPr/>
        </p:nvSpPr>
        <p:spPr>
          <a:xfrm>
            <a:off x="1652702" y="6055459"/>
            <a:ext cx="792088" cy="45719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74" name="Shape 3"/>
          <p:cNvSpPr/>
          <p:nvPr/>
        </p:nvSpPr>
        <p:spPr>
          <a:xfrm flipH="1">
            <a:off x="1475656" y="2636912"/>
            <a:ext cx="45719" cy="3960440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75" name="Shape 4"/>
          <p:cNvSpPr/>
          <p:nvPr/>
        </p:nvSpPr>
        <p:spPr>
          <a:xfrm>
            <a:off x="1744856" y="2966477"/>
            <a:ext cx="638651" cy="36433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76" name="Shape 5"/>
          <p:cNvSpPr/>
          <p:nvPr/>
        </p:nvSpPr>
        <p:spPr>
          <a:xfrm>
            <a:off x="1334329" y="2779430"/>
            <a:ext cx="410528" cy="410527"/>
          </a:xfrm>
          <a:prstGeom prst="roundRect">
            <a:avLst>
              <a:gd name="adj" fmla="val 50000"/>
            </a:avLst>
          </a:prstGeom>
          <a:solidFill>
            <a:srgbClr val="12161D"/>
          </a:solidFill>
          <a:ln/>
        </p:spPr>
      </p:sp>
      <p:sp>
        <p:nvSpPr>
          <p:cNvPr id="77" name="Text 6"/>
          <p:cNvSpPr/>
          <p:nvPr/>
        </p:nvSpPr>
        <p:spPr>
          <a:xfrm>
            <a:off x="1483157" y="2813601"/>
            <a:ext cx="112871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5" dirty="0"/>
          </a:p>
        </p:txBody>
      </p:sp>
      <p:sp>
        <p:nvSpPr>
          <p:cNvPr id="78" name="Text 7"/>
          <p:cNvSpPr/>
          <p:nvPr/>
        </p:nvSpPr>
        <p:spPr>
          <a:xfrm>
            <a:off x="2555776" y="5877272"/>
            <a:ext cx="2580323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Département Technique</a:t>
            </a:r>
            <a:endParaRPr lang="en-US" sz="1796" dirty="0"/>
          </a:p>
        </p:txBody>
      </p:sp>
      <p:sp>
        <p:nvSpPr>
          <p:cNvPr id="79" name="Shape 9"/>
          <p:cNvSpPr/>
          <p:nvPr/>
        </p:nvSpPr>
        <p:spPr>
          <a:xfrm>
            <a:off x="1730236" y="3509868"/>
            <a:ext cx="638651" cy="36433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80" name="Shape 10"/>
          <p:cNvSpPr/>
          <p:nvPr/>
        </p:nvSpPr>
        <p:spPr>
          <a:xfrm>
            <a:off x="1305352" y="3356992"/>
            <a:ext cx="410528" cy="410527"/>
          </a:xfrm>
          <a:prstGeom prst="roundRect">
            <a:avLst>
              <a:gd name="adj" fmla="val 26672"/>
            </a:avLst>
          </a:prstGeom>
          <a:solidFill>
            <a:srgbClr val="12161D"/>
          </a:solidFill>
          <a:ln/>
        </p:spPr>
      </p:sp>
      <p:sp>
        <p:nvSpPr>
          <p:cNvPr id="81" name="Text 11"/>
          <p:cNvSpPr/>
          <p:nvPr/>
        </p:nvSpPr>
        <p:spPr>
          <a:xfrm>
            <a:off x="1449368" y="3356992"/>
            <a:ext cx="15120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5" dirty="0"/>
          </a:p>
        </p:txBody>
      </p:sp>
      <p:sp>
        <p:nvSpPr>
          <p:cNvPr id="82" name="Text 12"/>
          <p:cNvSpPr/>
          <p:nvPr/>
        </p:nvSpPr>
        <p:spPr>
          <a:xfrm>
            <a:off x="2483768" y="5301208"/>
            <a:ext cx="256770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Département marketing</a:t>
            </a:r>
            <a:endParaRPr lang="en-US" sz="1796" dirty="0"/>
          </a:p>
        </p:txBody>
      </p:sp>
      <p:sp>
        <p:nvSpPr>
          <p:cNvPr id="83" name="Shape 14"/>
          <p:cNvSpPr/>
          <p:nvPr/>
        </p:nvSpPr>
        <p:spPr>
          <a:xfrm>
            <a:off x="1715879" y="4192111"/>
            <a:ext cx="638651" cy="36433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84" name="Shape 15"/>
          <p:cNvSpPr/>
          <p:nvPr/>
        </p:nvSpPr>
        <p:spPr>
          <a:xfrm>
            <a:off x="1305352" y="4005064"/>
            <a:ext cx="410528" cy="410527"/>
          </a:xfrm>
          <a:prstGeom prst="roundRect">
            <a:avLst>
              <a:gd name="adj" fmla="val 26672"/>
            </a:avLst>
          </a:prstGeom>
          <a:solidFill>
            <a:srgbClr val="12161D"/>
          </a:solidFill>
          <a:ln/>
        </p:spPr>
      </p:sp>
      <p:sp>
        <p:nvSpPr>
          <p:cNvPr id="85" name="Text 16"/>
          <p:cNvSpPr/>
          <p:nvPr/>
        </p:nvSpPr>
        <p:spPr>
          <a:xfrm>
            <a:off x="1436678" y="4039235"/>
            <a:ext cx="14787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5" dirty="0"/>
          </a:p>
        </p:txBody>
      </p:sp>
      <p:sp>
        <p:nvSpPr>
          <p:cNvPr id="86" name="Text 17"/>
          <p:cNvSpPr/>
          <p:nvPr/>
        </p:nvSpPr>
        <p:spPr>
          <a:xfrm>
            <a:off x="2385472" y="4005064"/>
            <a:ext cx="412468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5"/>
              </a:lnSpc>
            </a:pPr>
            <a:r>
              <a:rPr lang="en-US" sz="1796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Département Administratif Financière</a:t>
            </a:r>
            <a:endParaRPr lang="en-US" sz="1796" dirty="0" smtClean="0"/>
          </a:p>
          <a:p>
            <a:pPr>
              <a:lnSpc>
                <a:spcPts val="2245"/>
              </a:lnSpc>
            </a:pPr>
            <a:endParaRPr lang="en-US" sz="1796" dirty="0"/>
          </a:p>
        </p:txBody>
      </p:sp>
      <p:sp>
        <p:nvSpPr>
          <p:cNvPr id="87" name="Shape 15"/>
          <p:cNvSpPr/>
          <p:nvPr/>
        </p:nvSpPr>
        <p:spPr>
          <a:xfrm>
            <a:off x="1305352" y="4581128"/>
            <a:ext cx="410528" cy="410527"/>
          </a:xfrm>
          <a:prstGeom prst="roundRect">
            <a:avLst>
              <a:gd name="adj" fmla="val 26672"/>
            </a:avLst>
          </a:prstGeom>
          <a:solidFill>
            <a:srgbClr val="12161D"/>
          </a:solidFill>
          <a:ln/>
        </p:spPr>
      </p:sp>
      <p:sp>
        <p:nvSpPr>
          <p:cNvPr id="88" name="Text 16"/>
          <p:cNvSpPr/>
          <p:nvPr/>
        </p:nvSpPr>
        <p:spPr>
          <a:xfrm>
            <a:off x="1436678" y="4615299"/>
            <a:ext cx="14787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</a:rPr>
              <a:t>4</a:t>
            </a:r>
            <a:endParaRPr lang="en-US" sz="2155" dirty="0"/>
          </a:p>
        </p:txBody>
      </p:sp>
      <p:sp>
        <p:nvSpPr>
          <p:cNvPr id="89" name="Shape 15"/>
          <p:cNvSpPr/>
          <p:nvPr/>
        </p:nvSpPr>
        <p:spPr>
          <a:xfrm>
            <a:off x="1318042" y="5267037"/>
            <a:ext cx="410528" cy="410527"/>
          </a:xfrm>
          <a:prstGeom prst="roundRect">
            <a:avLst>
              <a:gd name="adj" fmla="val 26672"/>
            </a:avLst>
          </a:prstGeom>
          <a:solidFill>
            <a:srgbClr val="12161D"/>
          </a:solidFill>
          <a:ln/>
        </p:spPr>
      </p:sp>
      <p:sp>
        <p:nvSpPr>
          <p:cNvPr id="90" name="Text 16"/>
          <p:cNvSpPr/>
          <p:nvPr/>
        </p:nvSpPr>
        <p:spPr>
          <a:xfrm>
            <a:off x="1449368" y="5301208"/>
            <a:ext cx="14787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</a:rPr>
              <a:t>5</a:t>
            </a:r>
            <a:endParaRPr lang="en-US" sz="2155" dirty="0"/>
          </a:p>
        </p:txBody>
      </p:sp>
      <p:sp>
        <p:nvSpPr>
          <p:cNvPr id="91" name="Shape 15"/>
          <p:cNvSpPr/>
          <p:nvPr/>
        </p:nvSpPr>
        <p:spPr>
          <a:xfrm>
            <a:off x="1305352" y="5877272"/>
            <a:ext cx="410528" cy="410527"/>
          </a:xfrm>
          <a:prstGeom prst="roundRect">
            <a:avLst>
              <a:gd name="adj" fmla="val 26672"/>
            </a:avLst>
          </a:prstGeom>
          <a:solidFill>
            <a:srgbClr val="12161D"/>
          </a:solidFill>
          <a:ln/>
        </p:spPr>
      </p:sp>
      <p:sp>
        <p:nvSpPr>
          <p:cNvPr id="92" name="Text 16"/>
          <p:cNvSpPr/>
          <p:nvPr/>
        </p:nvSpPr>
        <p:spPr>
          <a:xfrm>
            <a:off x="1436678" y="5911443"/>
            <a:ext cx="14787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</a:rPr>
              <a:t>6</a:t>
            </a:r>
            <a:endParaRPr lang="en-US" sz="2155" dirty="0"/>
          </a:p>
        </p:txBody>
      </p:sp>
      <p:sp>
        <p:nvSpPr>
          <p:cNvPr id="93" name="Shape 14"/>
          <p:cNvSpPr/>
          <p:nvPr/>
        </p:nvSpPr>
        <p:spPr>
          <a:xfrm>
            <a:off x="1580694" y="4759315"/>
            <a:ext cx="864096" cy="45719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94" name="Shape 14"/>
          <p:cNvSpPr/>
          <p:nvPr/>
        </p:nvSpPr>
        <p:spPr>
          <a:xfrm>
            <a:off x="1593384" y="5445224"/>
            <a:ext cx="864096" cy="45719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95" name="Text 17"/>
          <p:cNvSpPr/>
          <p:nvPr/>
        </p:nvSpPr>
        <p:spPr>
          <a:xfrm>
            <a:off x="2457480" y="4653136"/>
            <a:ext cx="412468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5"/>
              </a:lnSpc>
            </a:pPr>
            <a:r>
              <a:rPr lang="en-US" sz="1796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Département vente</a:t>
            </a:r>
          </a:p>
          <a:p>
            <a:pPr>
              <a:lnSpc>
                <a:spcPts val="2245"/>
              </a:lnSpc>
            </a:pPr>
            <a:endParaRPr lang="en-US" sz="1796" dirty="0"/>
          </a:p>
        </p:txBody>
      </p:sp>
      <p:sp>
        <p:nvSpPr>
          <p:cNvPr id="96" name="Text 17"/>
          <p:cNvSpPr/>
          <p:nvPr/>
        </p:nvSpPr>
        <p:spPr>
          <a:xfrm>
            <a:off x="2411760" y="3429000"/>
            <a:ext cx="412468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5"/>
              </a:lnSpc>
            </a:pPr>
            <a:r>
              <a:rPr lang="en-US" sz="1796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Département Qualité</a:t>
            </a:r>
          </a:p>
          <a:p>
            <a:pPr>
              <a:lnSpc>
                <a:spcPts val="2245"/>
              </a:lnSpc>
            </a:pPr>
            <a:endParaRPr lang="en-US" sz="1796" dirty="0"/>
          </a:p>
        </p:txBody>
      </p:sp>
      <p:sp>
        <p:nvSpPr>
          <p:cNvPr id="97" name="Text 17"/>
          <p:cNvSpPr/>
          <p:nvPr/>
        </p:nvSpPr>
        <p:spPr>
          <a:xfrm>
            <a:off x="2339752" y="2780928"/>
            <a:ext cx="412468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5"/>
              </a:lnSpc>
            </a:pPr>
            <a:r>
              <a:rPr lang="en-US" sz="1796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Département commerciale et production </a:t>
            </a:r>
          </a:p>
          <a:p>
            <a:pPr>
              <a:lnSpc>
                <a:spcPts val="2245"/>
              </a:lnSpc>
            </a:pPr>
            <a:endParaRPr lang="en-US" sz="1796" dirty="0"/>
          </a:p>
        </p:txBody>
      </p:sp>
      <p:sp>
        <p:nvSpPr>
          <p:cNvPr id="34" name="Ellipse 33"/>
          <p:cNvSpPr/>
          <p:nvPr/>
        </p:nvSpPr>
        <p:spPr>
          <a:xfrm>
            <a:off x="251520" y="6309320"/>
            <a:ext cx="504056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0"/>
            <a:ext cx="2286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0750" y="1693367"/>
            <a:ext cx="5450086" cy="578644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3828"/>
              </a:lnSpc>
            </a:pPr>
            <a:r>
              <a:rPr lang="en-US" sz="31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Développement d'une application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715194" y="2549723"/>
            <a:ext cx="27756" cy="2614910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7" name="Shape 4"/>
          <p:cNvSpPr/>
          <p:nvPr/>
        </p:nvSpPr>
        <p:spPr>
          <a:xfrm>
            <a:off x="885267" y="2884140"/>
            <a:ext cx="485998" cy="37008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8" name="Shape 5"/>
          <p:cNvSpPr/>
          <p:nvPr/>
        </p:nvSpPr>
        <p:spPr>
          <a:xfrm>
            <a:off x="572803" y="2694385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9" name="Text 6"/>
          <p:cNvSpPr/>
          <p:nvPr/>
        </p:nvSpPr>
        <p:spPr>
          <a:xfrm>
            <a:off x="686061" y="2729111"/>
            <a:ext cx="8587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492821" y="2734866"/>
            <a:ext cx="1735931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Étude conceptuelle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492821" y="3135214"/>
            <a:ext cx="4844430" cy="1229890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Spécifier </a:t>
            </a: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fonctions du système réalisé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Roboto"/>
                <a:ea typeface="Roboto"/>
              </a:rPr>
              <a:t>Diagramme de cas d’utilisation</a:t>
            </a:r>
            <a:endParaRPr lang="en-US" sz="1200" dirty="0">
              <a:latin typeface="Roboto"/>
              <a:ea typeface="Roboto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Roboto"/>
                <a:ea typeface="Roboto"/>
              </a:rPr>
              <a:t>Diagramme de classe </a:t>
            </a:r>
          </a:p>
          <a:p>
            <a:pPr>
              <a:lnSpc>
                <a:spcPts val="1959"/>
              </a:lnSpc>
            </a:pP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885267" y="4432250"/>
            <a:ext cx="485998" cy="37008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13" name="Shape 10"/>
          <p:cNvSpPr/>
          <p:nvPr/>
        </p:nvSpPr>
        <p:spPr>
          <a:xfrm>
            <a:off x="572803" y="4242495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671476" y="4277221"/>
            <a:ext cx="11504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492821" y="4282976"/>
            <a:ext cx="1735931" cy="28932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Réalisation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403648" y="4653136"/>
            <a:ext cx="4844430" cy="2961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1959"/>
              </a:lnSpc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Présentation de l’environnement logiciel, ensuite les interfaces de l’application.</a:t>
            </a:r>
            <a:endParaRPr lang="en-US" sz="1200" dirty="0"/>
          </a:p>
        </p:txBody>
      </p:sp>
      <p:sp>
        <p:nvSpPr>
          <p:cNvPr id="17" name="Ellipse 16"/>
          <p:cNvSpPr/>
          <p:nvPr/>
        </p:nvSpPr>
        <p:spPr>
          <a:xfrm>
            <a:off x="395536" y="6309320"/>
            <a:ext cx="576064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323528" y="332656"/>
            <a:ext cx="3471863" cy="578644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3828"/>
              </a:lnSpc>
            </a:pPr>
            <a:r>
              <a:rPr lang="en-US" sz="31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Étude conceptuelle</a:t>
            </a:r>
            <a:endParaRPr lang="en-US" sz="3100" dirty="0"/>
          </a:p>
        </p:txBody>
      </p:sp>
      <p:sp>
        <p:nvSpPr>
          <p:cNvPr id="7" name="Text 4"/>
          <p:cNvSpPr/>
          <p:nvPr/>
        </p:nvSpPr>
        <p:spPr>
          <a:xfrm>
            <a:off x="2920008" y="2450306"/>
            <a:ext cx="8587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539552" y="980728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611560" y="1052736"/>
            <a:ext cx="11504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</a:rPr>
              <a:t>1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71600" y="980728"/>
            <a:ext cx="3312368" cy="578644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Diagramme de cas d’utilisation</a:t>
            </a:r>
            <a:endParaRPr lang="en-US" sz="1500" dirty="0"/>
          </a:p>
        </p:txBody>
      </p:sp>
      <p:pic>
        <p:nvPicPr>
          <p:cNvPr id="19" name="Image 18" descr="Capture d'écran 2024-02-04 20305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56792"/>
            <a:ext cx="9144000" cy="5301208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23528" y="6381328"/>
            <a:ext cx="504056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323528" y="332656"/>
            <a:ext cx="3471863" cy="578644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3828"/>
              </a:lnSpc>
            </a:pPr>
            <a:r>
              <a:rPr lang="en-US" sz="310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Étude conceptuelle</a:t>
            </a:r>
            <a:endParaRPr lang="en-US" sz="3100" dirty="0"/>
          </a:p>
        </p:txBody>
      </p:sp>
      <p:sp>
        <p:nvSpPr>
          <p:cNvPr id="7" name="Text 4"/>
          <p:cNvSpPr/>
          <p:nvPr/>
        </p:nvSpPr>
        <p:spPr>
          <a:xfrm>
            <a:off x="2920008" y="2450306"/>
            <a:ext cx="8587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539552" y="980728"/>
            <a:ext cx="312464" cy="416619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611560" y="1052736"/>
            <a:ext cx="11504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r>
              <a:rPr lang="en-US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</a:rPr>
              <a:t>2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71600" y="980728"/>
            <a:ext cx="3312368" cy="578644"/>
          </a:xfrm>
          <a:prstGeom prst="rect">
            <a:avLst/>
          </a:prstGeom>
          <a:noFill/>
          <a:ln/>
        </p:spPr>
        <p:txBody>
          <a:bodyPr wrap="square" lIns="64008" tIns="32004" rIns="64008" bIns="32004" rtlCol="0" anchor="t"/>
          <a:lstStyle/>
          <a:p>
            <a:pPr>
              <a:lnSpc>
                <a:spcPts val="1914"/>
              </a:lnSpc>
            </a:pPr>
            <a:r>
              <a:rPr lang="en-US" sz="15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Diagramme de classe </a:t>
            </a:r>
          </a:p>
        </p:txBody>
      </p:sp>
      <p:pic>
        <p:nvPicPr>
          <p:cNvPr id="13" name="Image 12" descr="Capture d'écran 2024-02-14 2116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467544" y="6309320"/>
            <a:ext cx="504056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323528" y="620688"/>
            <a:ext cx="4032448" cy="650652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>
              <a:lnSpc>
                <a:spcPts val="5468"/>
              </a:lnSpc>
            </a:pPr>
            <a:r>
              <a:rPr lang="en-US" sz="20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 base de données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920008" y="2450306"/>
            <a:ext cx="85874" cy="347068"/>
          </a:xfrm>
          <a:prstGeom prst="rect">
            <a:avLst/>
          </a:prstGeom>
          <a:noFill/>
          <a:ln/>
        </p:spPr>
        <p:txBody>
          <a:bodyPr wrap="none" lIns="64008" tIns="32004" rIns="64008" bIns="32004" rtlCol="0" anchor="t"/>
          <a:lstStyle/>
          <a:p>
            <a:pPr algn="ctr">
              <a:lnSpc>
                <a:spcPts val="2297"/>
              </a:lnSpc>
            </a:pPr>
            <a:endParaRPr lang="en-US" dirty="0"/>
          </a:p>
        </p:txBody>
      </p:sp>
      <p:pic>
        <p:nvPicPr>
          <p:cNvPr id="14" name="Image 13" descr="Capture d'écran 2024-02-05 12054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72816"/>
            <a:ext cx="9144000" cy="452761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39552" y="6497960"/>
            <a:ext cx="432048" cy="36004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484</Words>
  <Application>Microsoft Office PowerPoint</Application>
  <PresentationFormat>Affichage à l'écran (4:3)</PresentationFormat>
  <Paragraphs>152</Paragraphs>
  <Slides>17</Slides>
  <Notes>15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Office Theme</vt:lpstr>
      <vt:lpstr>Verve</vt:lpstr>
      <vt:lpstr>1_Verve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dhafer</dc:creator>
  <cp:lastModifiedBy>dhafer</cp:lastModifiedBy>
  <cp:revision>61</cp:revision>
  <dcterms:created xsi:type="dcterms:W3CDTF">2024-03-03T12:41:52Z</dcterms:created>
  <dcterms:modified xsi:type="dcterms:W3CDTF">2024-03-08T22:19:59Z</dcterms:modified>
</cp:coreProperties>
</file>